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859" r:id="rId2"/>
    <p:sldId id="1018" r:id="rId3"/>
    <p:sldId id="1039" r:id="rId4"/>
    <p:sldId id="1040" r:id="rId5"/>
    <p:sldId id="1017" r:id="rId6"/>
    <p:sldId id="1038" r:id="rId7"/>
    <p:sldId id="1041" r:id="rId8"/>
    <p:sldId id="1042" r:id="rId9"/>
    <p:sldId id="1019" r:id="rId10"/>
    <p:sldId id="1021" r:id="rId11"/>
    <p:sldId id="1024" r:id="rId12"/>
    <p:sldId id="1025" r:id="rId13"/>
    <p:sldId id="1026" r:id="rId14"/>
    <p:sldId id="1027" r:id="rId15"/>
    <p:sldId id="1043" r:id="rId16"/>
    <p:sldId id="1044" r:id="rId17"/>
    <p:sldId id="1045" r:id="rId18"/>
    <p:sldId id="1046" r:id="rId19"/>
    <p:sldId id="1032" r:id="rId20"/>
    <p:sldId id="1033" r:id="rId21"/>
    <p:sldId id="1047" r:id="rId22"/>
    <p:sldId id="1048" r:id="rId23"/>
    <p:sldId id="1050" r:id="rId24"/>
    <p:sldId id="1051" r:id="rId25"/>
    <p:sldId id="1034" r:id="rId26"/>
    <p:sldId id="1035" r:id="rId27"/>
    <p:sldId id="1052" r:id="rId28"/>
    <p:sldId id="1036" r:id="rId29"/>
    <p:sldId id="1037" r:id="rId30"/>
    <p:sldId id="1053" r:id="rId3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中国革命传统作品研习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中国人民站起来了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78313"/>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开　幕　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开幕词是在重要会议或重大活动开始时，会议主持人或主要领导人讲话所用的文稿。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开幕词的主要特点是</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宣告性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引导性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幕词通常要阐明会议或活动的性质、宗旨、任务、要求和议程安排等，集中体现了大会或活动的指导思想，起着定调的作用，对引导会议或活动朝着既定的正确方向顺利进行，保证会议或活动的圆满成功，有着重要的意义。</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开幕词由首部、正文和结束语三部分组成。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首部包括标题、时间、称谓三项。正文包括开头、主体和结尾三部分。开幕词的结束语要简短、有力，并要有号召性和鼓动性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469438" y="879103"/>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9821"/>
            <a:ext cx="11485848" cy="576248"/>
          </a:xfrm>
        </p:spPr>
        <p:txBody>
          <a:bodyPr/>
          <a:lstStyle/>
          <a:p>
            <a:pPr algn="ctr" hangingPunct="0">
              <a:spcAft>
                <a:spcPts val="0"/>
              </a:spcAft>
            </a:pP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信息类文本阅读之归纳内容要点</a:t>
            </a:r>
            <a:r>
              <a:rPr lang="zh-CN"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概括关键</a:t>
            </a:r>
            <a:r>
              <a:rPr lang="zh-CN" altLang="zh-CN" b="1"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信息</a:t>
            </a:r>
            <a:endParaRPr lang="en-US" altLang="zh-CN" b="1"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608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2935747036"/>
              </p:ext>
            </p:extLst>
          </p:nvPr>
        </p:nvGraphicFramePr>
        <p:xfrm>
          <a:off x="343711" y="2657440"/>
          <a:ext cx="11502992" cy="2743200"/>
        </p:xfrm>
        <a:graphic>
          <a:graphicData uri="http://schemas.openxmlformats.org/drawingml/2006/table">
            <a:tbl>
              <a:tblPr firstRow="1" firstCol="1" bandRow="1"/>
              <a:tblGrid>
                <a:gridCol w="1431015">
                  <a:extLst>
                    <a:ext uri="{9D8B030D-6E8A-4147-A177-3AD203B41FA5}">
                      <a16:colId xmlns:a16="http://schemas.microsoft.com/office/drawing/2014/main" val="1373281782"/>
                    </a:ext>
                  </a:extLst>
                </a:gridCol>
                <a:gridCol w="10071977">
                  <a:extLst>
                    <a:ext uri="{9D8B030D-6E8A-4147-A177-3AD203B41FA5}">
                      <a16:colId xmlns:a16="http://schemas.microsoft.com/office/drawing/2014/main" val="3912136835"/>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16882390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581660"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按照题目要求从文中找出与之相符的信息，即把符合题目要求的字、词、句等筛选出来并加以整理。本考点一般包括两个方面：</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能够对照材料辨别题中信息的正误；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能够筛选出与题目有关的语句，并进行简要的综合陈述。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8994636"/>
                  </a:ext>
                </a:extLst>
              </a:tr>
            </a:tbl>
          </a:graphicData>
        </a:graphic>
      </p:graphicFrame>
    </p:spTree>
    <p:extLst>
      <p:ext uri="{BB962C8B-B14F-4D97-AF65-F5344CB8AC3E}">
        <p14:creationId xmlns:p14="http://schemas.microsoft.com/office/powerpoint/2010/main" val="3181492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367674305"/>
              </p:ext>
            </p:extLst>
          </p:nvPr>
        </p:nvGraphicFramePr>
        <p:xfrm>
          <a:off x="334567" y="1268760"/>
          <a:ext cx="11521280" cy="3103240"/>
        </p:xfrm>
        <a:graphic>
          <a:graphicData uri="http://schemas.openxmlformats.org/drawingml/2006/table">
            <a:tbl>
              <a:tblPr firstRow="1" firstCol="1" bandRow="1"/>
              <a:tblGrid>
                <a:gridCol w="1440159">
                  <a:extLst>
                    <a:ext uri="{9D8B030D-6E8A-4147-A177-3AD203B41FA5}">
                      <a16:colId xmlns:a16="http://schemas.microsoft.com/office/drawing/2014/main" val="179499430"/>
                    </a:ext>
                  </a:extLst>
                </a:gridCol>
                <a:gridCol w="10081121">
                  <a:extLst>
                    <a:ext uri="{9D8B030D-6E8A-4147-A177-3AD203B41FA5}">
                      <a16:colId xmlns:a16="http://schemas.microsoft.com/office/drawing/2014/main" val="798016636"/>
                    </a:ext>
                  </a:extLst>
                </a:gridCol>
              </a:tblGrid>
              <a:tr h="620648">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　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79388724"/>
                  </a:ext>
                </a:extLst>
              </a:tr>
              <a:tr h="248259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设</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请简要分析材料一和材料二的论证思路。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作者采用了</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方法证明</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材料二最后两段使用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等词语，请简析其作用。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请结合材料概括</a:t>
                      </a:r>
                      <a:r>
                        <a:rPr lang="en-US" sz="2400" b="1">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56226970"/>
                  </a:ext>
                </a:extLst>
              </a:tr>
            </a:tbl>
          </a:graphicData>
        </a:graphic>
      </p:graphicFrame>
    </p:spTree>
    <p:extLst>
      <p:ext uri="{BB962C8B-B14F-4D97-AF65-F5344CB8AC3E}">
        <p14:creationId xmlns:p14="http://schemas.microsoft.com/office/powerpoint/2010/main" val="3937615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4524315"/>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整合并概括文中信息的方法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第一步，任务定向：分析情境材料，明确核心的任务方向。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首先分析题目中的情境是什么，它的字面意思是什么。然后明确题干的核心任务指向，也就是明确题目</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问点</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，从而确定答题的方向。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第二步，信息定位：检索文本关键信息，找出情景材料和文本的切合点。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题目从材料中来，答题到材料中去。在明确题目任务指向的基础上，带着任务检索文本信息，提炼与情境材料相关的主要观点，然后从中找出可以用来分析、阐释题干情境材料的内容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第三步，思路定准：确定答题思路，组织答案，分条规范书写。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根据上一步找出的情境材料和文本的</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契合点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，将它们一一对应，确定大致的答题思路或语言表述方式。具体方法如下：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提取关键词句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干指向，从材料中筛选出关键词句，稍加整合，给出答案。采用这种方法，首先要对各则材料的主要内容有一个全面的把握，然后圈画出与题干指向相关的内容。在这些信息中作进一步筛选，提取可以用来答题的关键词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合并同类项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将意思相同或相近的信息合并起来概括。</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去除修饰成分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在审读句子时，可找出句子的主干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，去除修饰成分，句群也可以采取类似的方法。组成一个句群的若干个句子往往有主次之分，去除那些居于次要地位的起辅助作用的句子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修饰成分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，抓住居于核心地位的起统率作用的句子，就能完整准确地概括。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划分层次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即对筛选出的关键信息进行层次划分，然后运用提取关键词句、去除修饰成分等方法概括。</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9027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转化语言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转化，是就语言表达而言的，概括就是要把形象化表达转化为抽象化表达，把含蓄表达转化为直白表达，把间接表达转化为直接表达，把反面表达转化为正面表达，等等，是以简驭繁、化繁为简的语言运用过程。</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概括中的转化就是透过现象找到本质，并用将现象转化为本质的概括性语言来表达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40730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59795"/>
                </a:solidFill>
                <a:latin typeface="Times New Roman" panose="02020603050405020304" pitchFamily="18" charset="0"/>
                <a:ea typeface="黑体" panose="02010609060101010101" pitchFamily="49" charset="-122"/>
                <a:cs typeface="Times New Roman" panose="02020603050405020304" pitchFamily="18" charset="0"/>
              </a:rPr>
              <a:t>解答开放性试题的步骤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第一步，明确题干外联的内涵，即把握题干中所引用的相关古诗文、名人名言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的内涵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第二步，将外联的内涵与材料进行对照，找出二者的关联点，这也是开放性试题答题的触发点；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第三步，依据关联点，寻找材料中的有效信息，注意在筛选信息时不要遗漏相关答题要点；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第四步，组织语言，准确作答。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603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59795"/>
                </a:solidFill>
                <a:latin typeface="Times New Roman" panose="02020603050405020304" pitchFamily="18" charset="0"/>
                <a:ea typeface="黑体" panose="02010609060101010101" pitchFamily="49" charset="-122"/>
                <a:cs typeface="Times New Roman" panose="02020603050405020304" pitchFamily="18" charset="0"/>
              </a:rPr>
              <a:t>筛选整合题的解题步骤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第一步，明确筛选标准，圈画标记关键词，然后根据标准按图索骥。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第二步，筛选要全面，不要遗漏要点。一些答案是隐形的，需要将它与标准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第三步，根据情况，灵活筛选。采用抄录原文、重组关键词句、同类信息合并、分角度阐述等方式整合相关信息，最后再组织答案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：题目要求中有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一词的，答题时需要进行概括，完全照搬原文会酌情扣分。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23094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信息类文本阅读拓展提优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5373688"/>
            <a:ext cx="2015490" cy="370840"/>
          </a:xfrm>
          <a:prstGeom prst="rect">
            <a:avLst/>
          </a:prstGeom>
        </p:spPr>
      </p:pic>
      <p:pic>
        <p:nvPicPr>
          <p:cNvPr id="5" name="手指.EPS" descr="id:2147488661;FounderCES"/>
          <p:cNvPicPr/>
          <p:nvPr/>
        </p:nvPicPr>
        <p:blipFill>
          <a:blip r:embed="rId3"/>
          <a:stretch>
            <a:fillRect/>
          </a:stretch>
        </p:blipFill>
        <p:spPr>
          <a:xfrm>
            <a:off x="2406267" y="5436643"/>
            <a:ext cx="601648" cy="261744"/>
          </a:xfrm>
          <a:prstGeom prst="rect">
            <a:avLst/>
          </a:prstGeom>
        </p:spPr>
      </p:pic>
    </p:spTree>
    <p:extLst>
      <p:ext uri="{BB962C8B-B14F-4D97-AF65-F5344CB8AC3E}">
        <p14:creationId xmlns:p14="http://schemas.microsoft.com/office/powerpoint/2010/main" val="1217994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4524315"/>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毛泽东名言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因为我们是为人民服务的，所以，我们如果有缺点，就不怕别人批评指出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《为人民服务》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谅解、支援和友谊，比什么都重要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《党委会的工作方法》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什么叫工作，工作就是斗争。那些地方有困难、有问题，需要我们去解决。我们是为着解决困难去工作、去斗争的。越是困难的地方越是要去，这才是好同志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《关于重庆谈判》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34566" y="1268760"/>
            <a:ext cx="11520000" cy="4225460"/>
          </a:xfrm>
          <a:prstGeom prst="rect">
            <a:avLst/>
          </a:prstGeom>
        </p:spPr>
      </p:pic>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孩儿立志出乡关，学不成名誓不还。埋骨何须桑梓地，人生无处不青山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5644800" algn="l"/>
                <a:tab pos="9864000" algn="l"/>
                <a:tab pos="10980000" algn="r"/>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《七绝</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改西乡隆盛诗赠父亲》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与天奋斗，其乐无穷；与地奋斗，其乐无穷；与人奋斗，其乐无穷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5644800" algn="l"/>
                <a:tab pos="9864000" algn="l"/>
                <a:tab pos="10980000" algn="r"/>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《四言诗</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奋斗》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我们中华民族有同自己的敌人血战到底的气概，有在自力更生的基础上光复旧物的决心，有自立于世界民族之林的能力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《论反对日本帝国主义的策略》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为有牺牲多壮志，敢教日月换新天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《七律</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到韶山》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踏遍青山人未老，风景这边独好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《清平乐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横空出世，莽昆仑，阅尽人间春色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《念奴娇</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昆仑》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今日长缨在手，何时缚住苍龙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《清平乐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六盘山》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44800" algn="l"/>
                <a:tab pos="9864000" algn="l"/>
                <a:tab pos="10980000" algn="r"/>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虎踞龙盘今胜昔，天翻地覆慨而慷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《七律</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人民解放军占领南京》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毛泽东嗜好辣椒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嗜好辣椒，此事举世皆知。他说湖南人没有辣椒不能吃饭，因此每个湖南人身上都有辣味。有一次，杨得志请他吃梨，他却找人家索要辣椒粉，将其撒于梨上，谓之辣椒粉拌梨。这种毛氏辣梨，想必味道不会太好，因此也没有像毛氏红烧肉一样流传开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21201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中华人民共和国成立初期，毛泽东宴请苏联友人米高扬，米高扬嗜酒，毛泽东却不爱喝酒，就炒了一大盘红辣椒招待，非说辣椒比酒更刺激。米高扬不得不勉强吞下，结果辣得眼泪都流了出来。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年代，秘鲁哲学家德斯来华拜会毛泽东，两个人谈得甚为投机，原因之一是德斯愿意陪他吃辣椒。最为严肃的一次是他给斯大林送礼。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年，斯大林派人给毛泽东送来丰厚礼品，毛泽东郑重其事地将自己亲手种的辣椒打包回赠。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不仅将辣椒作为一种美食，还尽力发掘其药用潜能。长征时期缺医少药，毛泽东便差人到处收购辣椒并将其分发给战士，嘱咐他们寒冷时嚼几个辣椒驱寒，受伤时煮一点辣椒水清洗伤口。连长、排长、班长的特权，也只是能多分得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个辣椒。红军长征胜利到达陕北，毛泽东肯定地认为应该给他的辣椒记上一笔功劳。</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6867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毛泽东对毛岸英</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约法三章</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年初夏的一天，在中央机关大食堂吃晚饭时，田志芳发现新来了一位同志，高个，体格健壮。他发现这人有些面熟，寻思半天，可怎么也没想起来。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吃完晚饭，田志芳看到自然科学院院长徐特立和一个青年慢慢走来，细瞧正是那位面熟的新同志。他们一边走，一边亲切交谈，从他身旁走过。他连忙问身边的一位同志：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和徐老在一起的是谁啊？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那是毛岸英同志，刚从苏联回来。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毛岸英？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就是毛主席的儿子。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0015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哦！田志芳猛地拍了一下脑门，怪不得面熟呢，原来是毛主席的儿子。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可他又有了疑问：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怎么毛主席的儿子还和咱们一起吃大灶？他刚从苏联回来，能吃惯咱这小米饭、山药蛋？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那位同志瞥了田志芳一眼说：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毛主席一向对自己要求严格，与毛岸英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约法三章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，要他和群众同吃同住同劳动。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过了一段时间，看不到毛岸英同志来大食堂吃饭了。后来，在国民党向解放区大举进攻的前夕，毛岸英又回来了。他的脸变黑了，身体也瘦了。一打听，原来是毛主席把自己的儿子派到最艰苦的山区，上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劳动大学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去了。在那儿，他与农民同吃同住同劳动。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1888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0756"/>
            <a:ext cx="11485848" cy="2308324"/>
          </a:xfrm>
        </p:spPr>
        <p:txBody>
          <a:bodyPr/>
          <a:lstStyle/>
          <a:p>
            <a:pPr algn="ctr" hangingPunct="0">
              <a:spcAft>
                <a:spcPts val="0"/>
              </a:spcAft>
            </a:pP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陈延年、陈乔年：去时少年身，归来英雄魂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共产党员陈延年、陈乔年为陈独秀之子。为了寻求救国救民的真理，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年二人一同赴法勤工俭学，经过刻苦的学习和实际斗争的锻炼，他们接受了无产阶级的革命真理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马克思主义。他们以此为信仰，投身革命事业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908720"/>
            <a:ext cx="2015490" cy="388620"/>
          </a:xfrm>
          <a:prstGeom prst="rect">
            <a:avLst/>
          </a:prstGeom>
        </p:spPr>
      </p:pic>
      <p:grpSp>
        <p:nvGrpSpPr>
          <p:cNvPr id="8" name="组合 7"/>
          <p:cNvGrpSpPr/>
          <p:nvPr/>
        </p:nvGrpSpPr>
        <p:grpSpPr>
          <a:xfrm>
            <a:off x="478582" y="1404424"/>
            <a:ext cx="1211580" cy="461665"/>
            <a:chOff x="342748" y="1248196"/>
            <a:chExt cx="1211580" cy="461665"/>
          </a:xfrm>
        </p:grpSpPr>
        <p:pic>
          <p:nvPicPr>
            <p:cNvPr id="7" name="BS25.EPS" descr="id:2147488689;FounderCES"/>
            <p:cNvPicPr/>
            <p:nvPr/>
          </p:nvPicPr>
          <p:blipFill>
            <a:blip r:embed="rId3"/>
            <a:stretch>
              <a:fillRect/>
            </a:stretch>
          </p:blipFill>
          <p:spPr>
            <a:xfrm>
              <a:off x="342748" y="1277813"/>
              <a:ext cx="1211580" cy="395605"/>
            </a:xfrm>
            <a:prstGeom prst="rect">
              <a:avLst/>
            </a:prstGeom>
          </p:spPr>
        </p:pic>
        <p:sp>
          <p:nvSpPr>
            <p:cNvPr id="6" name="矩形 5"/>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2043170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陈延年坚持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不闲游、不看戏、不照相、不下馆子、不讲衣着、不作私交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原则，一心完成党交给他的任务，被誉为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赋有特殊组织才能之人物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岁的他在上海被捕，临刑时宁死不跪，高呼：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革命者光明磊落、视死如归，只有站着死，决不跪下！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之后被乱刀砍死。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我们的党不是从天上掉下来的，也不是从地上生出来的，更不是从海外飞来的，而是在长期不断的革命斗争中，从困苦艰难的革命斗争中生长出来的，强大出来的。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陈延年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年说的这句话，现在被印在了上海龙华烈士陵园纪念书签上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陈乔年的人生观、价值观都深受大哥陈延年的影响，他的生活简朴且意志刚强。和哥哥一样，他抱定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让我们的子孙后代享受前人披荆斩棘换来的幸福吧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的信念，为党的事业尽心奔走。陈延年牺牲后，他秉兄遗志，接过了陈延年的任务。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年，因叛徒出卖在上海被捕，虽然被敌人打得体无完肤，但没有泄露一点党的机密，牺牲时年仅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在安徽省合肥市，有一条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延乔路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，就是为纪念革命烈士陈延年、陈乔年而命名的。延乔路旁边的路名叫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集贤路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，这条路的命名则源自二人的父亲、中国共产党创始人陈独秀所葬之地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安庆市集贤关。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延乔路短，集贤路长，但这两条路都通往繁华大道！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责任担当</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雄心壮志</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家国情怀</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072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562"/>
            <a:ext cx="11485848" cy="3970318"/>
          </a:xfrm>
        </p:spPr>
        <p:txBody>
          <a:bodyPr/>
          <a:lstStyle/>
          <a:p>
            <a:pPr algn="ctr" hangingPunct="0">
              <a:spcAft>
                <a:spcPts val="0"/>
              </a:spcAft>
            </a:pP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一切按正常规矩办理，不要使政府为难</a:t>
            </a:r>
            <a:r>
              <a:rPr lang="en-US" altLang="zh-CN" b="1">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日，正忙于筹备中华人民共和国开国事宜的毛泽东抽空给远在长沙的一位亲戚写了这样一封信：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开智先生：来函已悉。老夫人健在，甚慰，敬致祝贺。岸英岸青均在北平。岸青尚在学习。岸英或可回湘工作，他很想看外祖母。展儿于八年前在华北抗日战争中光荣地为国牺牲，她是数百万牺牲者之一，你们不必悲痛。我身体甚好，告老夫人勿念。兄从事农场生产事业甚好，家中衣食能过得去否，有便望告。此复。敬颂大安。毛泽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grpSp>
        <p:nvGrpSpPr>
          <p:cNvPr id="3" name="组合 2"/>
          <p:cNvGrpSpPr/>
          <p:nvPr/>
        </p:nvGrpSpPr>
        <p:grpSpPr>
          <a:xfrm>
            <a:off x="478582" y="917361"/>
            <a:ext cx="1211580" cy="461665"/>
            <a:chOff x="342748" y="1248196"/>
            <a:chExt cx="1211580" cy="461665"/>
          </a:xfrm>
        </p:grpSpPr>
        <p:pic>
          <p:nvPicPr>
            <p:cNvPr id="4" name="BS25.EPS" descr="id:2147488689;FounderCES"/>
            <p:cNvPicPr/>
            <p:nvPr/>
          </p:nvPicPr>
          <p:blipFill>
            <a:blip r:embed="rId2"/>
            <a:stretch>
              <a:fillRect/>
            </a:stretch>
          </p:blipFill>
          <p:spPr>
            <a:xfrm>
              <a:off x="342748" y="1277813"/>
              <a:ext cx="1211580" cy="395605"/>
            </a:xfrm>
            <a:prstGeom prst="rect">
              <a:avLst/>
            </a:prstGeom>
          </p:spPr>
        </p:pic>
        <p:sp>
          <p:nvSpPr>
            <p:cNvPr id="5" name="矩形 4"/>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6393991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中提到的杨开智，是毛泽东的夫人杨开慧的哥哥，他毕业于北京农业大学，后来回湖南工作。早年毛泽东和杨开慧在长沙从事革命活动，曾得到过杨开智一家的掩护和帮助。杨开慧牺牲后，是杨开智的夫人李崇德将毛岸英三兄弟平安地护送到上海，交给了党组织。杨开智的女儿杨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信中的展儿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也很早就参加革命，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年在晋察冀边区英勇牺牲。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到毛泽东的信后，杨开智又写信给毛泽东，要求到北京工作。至亲关系、为革命做过贡献、光荣烈属，又有专业技能，这样的条件，得到一点照顾，在北京安排一个岗位，似乎也不会有人非议，但毛泽东却不这么认为。一个刚刚执掌全国政权的党，如果开了裙带之门，开了念旧谋利的先例，势必会损害党的威信，会动摇人民的信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1617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4566" y="858628"/>
            <a:ext cx="9360000" cy="5666716"/>
          </a:xfrm>
          <a:prstGeom prst="rect">
            <a:avLst/>
          </a:prstGeom>
        </p:spPr>
      </p:pic>
      <p:pic>
        <p:nvPicPr>
          <p:cNvPr id="3" name="图片 2"/>
          <p:cNvPicPr>
            <a:picLocks noChangeAspect="1"/>
          </p:cNvPicPr>
          <p:nvPr/>
        </p:nvPicPr>
        <p:blipFill>
          <a:blip r:embed="rId3"/>
          <a:stretch>
            <a:fillRect/>
          </a:stretch>
        </p:blipFill>
        <p:spPr>
          <a:xfrm>
            <a:off x="3286894" y="5190331"/>
            <a:ext cx="5976664" cy="1407021"/>
          </a:xfrm>
          <a:prstGeom prst="rect">
            <a:avLst/>
          </a:prstGeom>
        </p:spPr>
      </p:pic>
    </p:spTree>
    <p:extLst>
      <p:ext uri="{BB962C8B-B14F-4D97-AF65-F5344CB8AC3E}">
        <p14:creationId xmlns:p14="http://schemas.microsoft.com/office/powerpoint/2010/main" val="18572707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日，毛泽东给杨开智又回了一信：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希望你在湘听候中共湖南省委分配合乎你能力的工作，不要有任何奢望，不要来京。湖南省委派你什么工作就做什么工作，一切按正常规矩办理，不要使政府为难。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同时，毛泽东还给当时的长沙市军管会副主任王首道写了一封信：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杨开智等不要来京，在湘按其能力分配适当工作，任何无理要求不应允许。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遵守纪律</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树立榜样</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公平公正</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6198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65228" y="908720"/>
            <a:ext cx="9291783" cy="5677484"/>
          </a:xfrm>
          <a:prstGeom prst="rect">
            <a:avLst/>
          </a:prstGeom>
        </p:spPr>
      </p:pic>
      <p:pic>
        <p:nvPicPr>
          <p:cNvPr id="3" name="图片 2"/>
          <p:cNvPicPr>
            <a:picLocks noChangeAspect="1"/>
          </p:cNvPicPr>
          <p:nvPr/>
        </p:nvPicPr>
        <p:blipFill>
          <a:blip r:embed="rId3"/>
          <a:stretch>
            <a:fillRect/>
          </a:stretch>
        </p:blipFill>
        <p:spPr>
          <a:xfrm>
            <a:off x="4439022" y="908721"/>
            <a:ext cx="5976664" cy="576064"/>
          </a:xfrm>
          <a:prstGeom prst="rect">
            <a:avLst/>
          </a:prstGeom>
        </p:spPr>
      </p:pic>
    </p:spTree>
    <p:extLst>
      <p:ext uri="{BB962C8B-B14F-4D97-AF65-F5344CB8AC3E}">
        <p14:creationId xmlns:p14="http://schemas.microsoft.com/office/powerpoint/2010/main" val="2196171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3">
            <a:clrChange>
              <a:clrFrom>
                <a:srgbClr val="FFFFFF"/>
              </a:clrFrom>
              <a:clrTo>
                <a:srgbClr val="FFFFFF">
                  <a:alpha val="0"/>
                </a:srgbClr>
              </a:clrTo>
            </a:clrChange>
          </a:blip>
          <a:stretch>
            <a:fillRect/>
          </a:stretch>
        </p:blipFill>
        <p:spPr>
          <a:xfrm>
            <a:off x="347911" y="1329398"/>
            <a:ext cx="2016224" cy="371410"/>
          </a:xfrm>
          <a:prstGeom prst="rect">
            <a:avLst/>
          </a:prstGeom>
        </p:spPr>
      </p:pic>
      <p:pic>
        <p:nvPicPr>
          <p:cNvPr id="6" name="图片 5"/>
          <p:cNvPicPr>
            <a:picLocks noChangeAspect="1"/>
          </p:cNvPicPr>
          <p:nvPr/>
        </p:nvPicPr>
        <p:blipFill>
          <a:blip r:embed="rId4"/>
          <a:stretch>
            <a:fillRect/>
          </a:stretch>
        </p:blipFill>
        <p:spPr>
          <a:xfrm>
            <a:off x="432125" y="4653552"/>
            <a:ext cx="999059" cy="416916"/>
          </a:xfrm>
          <a:prstGeom prst="rect">
            <a:avLst/>
          </a:prstGeom>
        </p:spPr>
      </p:pic>
      <p:pic>
        <p:nvPicPr>
          <p:cNvPr id="7" name="图片 6"/>
          <p:cNvPicPr>
            <a:picLocks noChangeAspect="1"/>
          </p:cNvPicPr>
          <p:nvPr/>
        </p:nvPicPr>
        <p:blipFill>
          <a:blip r:embed="rId4"/>
          <a:stretch>
            <a:fillRect/>
          </a:stretch>
        </p:blipFill>
        <p:spPr>
          <a:xfrm>
            <a:off x="433733" y="4119363"/>
            <a:ext cx="999059" cy="416916"/>
          </a:xfrm>
          <a:prstGeom prst="rect">
            <a:avLst/>
          </a:prstGeom>
        </p:spPr>
      </p:pic>
      <p:sp>
        <p:nvSpPr>
          <p:cNvPr id="2" name="内容占位符 1"/>
          <p:cNvSpPr>
            <a:spLocks noGrp="1"/>
          </p:cNvSpPr>
          <p:nvPr>
            <p:ph idx="1"/>
          </p:nvPr>
        </p:nvSpPr>
        <p:spPr>
          <a:xfrm>
            <a:off x="360854" y="1781869"/>
            <a:ext cx="11485848" cy="3970318"/>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不屈不挠</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百折不挠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不屈不挠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：比喻在压力和困难面前不屈服，表现十分顽强。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百折不挠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：无论受多少挫折都不退缩，形容意志坚强。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坚毅、不退缩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不屈不挠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偏重指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不屈服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，多形容斗志顽强；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百折不挠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偏重指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不动摇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，多形容意志坚强，还含有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受到无数次挫折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872924"/>
            <a:ext cx="1296144" cy="416916"/>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中华民族是历经磨难、</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不屈不挠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的伟大民族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中国人民是勤劳勇敢、自强不息的伟大人民。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新时代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我们要夺取中国特色社会主义伟大事业的胜利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必须大力弘扬坚定理想、</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百折不挠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的奋斗精神</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3846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24680" y="5289181"/>
            <a:ext cx="1296144" cy="416916"/>
          </a:xfrm>
          <a:prstGeom prst="rect">
            <a:avLst/>
          </a:prstGeom>
        </p:spPr>
      </p:pic>
      <p:pic>
        <p:nvPicPr>
          <p:cNvPr id="4" name="图片 3"/>
          <p:cNvPicPr>
            <a:picLocks noChangeAspect="1"/>
          </p:cNvPicPr>
          <p:nvPr/>
        </p:nvPicPr>
        <p:blipFill>
          <a:blip r:embed="rId2"/>
          <a:stretch>
            <a:fillRect/>
          </a:stretch>
        </p:blipFill>
        <p:spPr>
          <a:xfrm>
            <a:off x="432125" y="3621255"/>
            <a:ext cx="999059" cy="416916"/>
          </a:xfrm>
          <a:prstGeom prst="rect">
            <a:avLst/>
          </a:prstGeom>
        </p:spPr>
      </p:pic>
      <p:pic>
        <p:nvPicPr>
          <p:cNvPr id="5" name="图片 4"/>
          <p:cNvPicPr>
            <a:picLocks noChangeAspect="1"/>
          </p:cNvPicPr>
          <p:nvPr/>
        </p:nvPicPr>
        <p:blipFill>
          <a:blip r:embed="rId2"/>
          <a:stretch>
            <a:fillRect/>
          </a:stretch>
        </p:blipFill>
        <p:spPr>
          <a:xfrm>
            <a:off x="433733" y="3087066"/>
            <a:ext cx="999059" cy="416916"/>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永垂不朽</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黑体" panose="02010609060101010101" pitchFamily="49" charset="-122"/>
                <a:cs typeface="Times New Roman" panose="02020603050405020304" pitchFamily="18" charset="0"/>
              </a:rPr>
              <a:t>名垂青史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永垂不朽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：光辉的事迹或伟大的精神永远流传，不可磨灭。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名垂青史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：名字及其事迹记载在史籍上。形容功业巨大，永远流传。也作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这两个成语都可用于形容功业巨大。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永垂不朽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姓名、事迹、精神等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永远流传，不会磨灭。通常用来形容抽象的事物。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名垂青史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指好的名声和事迹载入史册永远流传。通常用来形容人。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前事不忘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是对先烈最好的告慰。伟大的抗美援朝精神</a:t>
            </a:r>
            <a:r>
              <a:rPr lang="zh-CN" altLang="zh-CN" b="1" u="sng">
                <a:solidFill>
                  <a:srgbClr val="00A54F"/>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永垂不朽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明初重臣杨士奇历仕四朝而</a:t>
            </a:r>
            <a:r>
              <a:rPr lang="zh-CN" altLang="zh-CN" b="1" u="sng" spc="-100">
                <a:solidFill>
                  <a:srgbClr val="00A54F"/>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名垂青史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察其一生作为</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敛也。敛者</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低调而不张扬。</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569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680" y="4173265"/>
            <a:ext cx="1296144" cy="416916"/>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不可磨灭</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形容事迹、言论将始终保留在人们的记忆中，不会随着时间的流逝而消失。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毫无疑义</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一点也没有可以怀疑的地方。表示完全明确的肯定。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家喻户晓</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每家每户都知道。形容人所共知。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EE3E3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E3E35"/>
                </a:solidFill>
                <a:latin typeface="Times New Roman" panose="02020603050405020304" pitchFamily="18" charset="0"/>
                <a:ea typeface="黑体" panose="02010609060101010101" pitchFamily="49" charset="-122"/>
                <a:cs typeface="Times New Roman" panose="02020603050405020304" pitchFamily="18" charset="0"/>
              </a:rPr>
              <a:t>改天换地</a:t>
            </a:r>
            <a:r>
              <a:rPr lang="zh-CN" altLang="zh-CN" b="1">
                <a:solidFill>
                  <a:srgbClr val="EE3E35"/>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从根本上改造大自然，也比喻巨大变革。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周总理以他崇高的品格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卓越的才华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给人留下了</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不可磨灭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文化有传播的性质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毫无疑义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《红楼梦》塑造了许多脍炙人口、</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家喻户晓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的人物形象。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无产阶级革命者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有着</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改天换地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的雄心壮志。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7503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4481933"/>
          </a:xfrm>
        </p:spPr>
        <p:txBody>
          <a:bodyPr/>
          <a:lstStyle/>
          <a:p>
            <a:pPr indent="630555" hangingPunct="0">
              <a:lnSpc>
                <a:spcPct val="12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年初，三大战役胜利结束，党和人民在全国取得胜利已成定局。但国民党反动政府负隅顽抗，在对长江防线进行了三个半月的经营后断然拒绝签订北京和谈形成的《国内和平协定》。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日，毛主席和朱德发布《向全国进军的命令》，中国人民解放军于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日凌晨发动渡江战役，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日解放南京。此后解放军以秋风扫落叶之势进军全国，到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月已经解放全国大部。在这个背景下，召开新的政治协商会议，建立中华人民共和国成为全国各族人民和各民主党派、广大爱国人士的共同呼声。</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中国人民政治协商会议第一届全体会议于</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日至</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日在北京举行。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中国共产党及各民主党派、人民团体和无党派民主人士等单位的代表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含候补代表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参加了会议。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日，毛泽东在全国政治协商会议第一届全体会议上发表《中国人民站起来了》的著名讲话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78582" y="764704"/>
            <a:ext cx="2015490" cy="388620"/>
          </a:xfrm>
          <a:prstGeom prst="rect">
            <a:avLst/>
          </a:prstGeom>
        </p:spPr>
      </p:pic>
      <p:grpSp>
        <p:nvGrpSpPr>
          <p:cNvPr id="10" name="组合 9"/>
          <p:cNvGrpSpPr/>
          <p:nvPr/>
        </p:nvGrpSpPr>
        <p:grpSpPr>
          <a:xfrm>
            <a:off x="478583" y="1394670"/>
            <a:ext cx="1460162" cy="461665"/>
            <a:chOff x="345811" y="1394670"/>
            <a:chExt cx="1460162" cy="461665"/>
          </a:xfrm>
        </p:grpSpPr>
        <p:pic>
          <p:nvPicPr>
            <p:cNvPr id="4" name="BS23A.EPS" descr="id:2147488611;FounderCES"/>
            <p:cNvPicPr/>
            <p:nvPr/>
          </p:nvPicPr>
          <p:blipFill>
            <a:blip r:embed="rId3"/>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3278</Words>
  <Application>Microsoft Office PowerPoint</Application>
  <PresentationFormat>自定义</PresentationFormat>
  <Paragraphs>120</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仿宋</vt: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378</cp:revision>
  <dcterms:created xsi:type="dcterms:W3CDTF">2020-11-06T05:24:00Z</dcterms:created>
  <dcterms:modified xsi:type="dcterms:W3CDTF">2025-06-24T14:22:59Z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